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Open Sans Light" charset="1" panose="020B0306030504020204"/>
      <p:regular r:id="rId15"/>
    </p:embeddedFont>
    <p:embeddedFont>
      <p:font typeface="Open Sans Light Italics" charset="1" panose="020B0306030504020204"/>
      <p:regular r:id="rId16"/>
    </p:embeddedFont>
    <p:embeddedFont>
      <p:font typeface="Open Sans Ultra-Bold" charset="1" panose="00000000000000000000"/>
      <p:regular r:id="rId17"/>
    </p:embeddedFont>
    <p:embeddedFont>
      <p:font typeface="Open Sans Ultra-Bold Italics" charset="1" panose="00000000000000000000"/>
      <p:regular r:id="rId18"/>
    </p:embeddedFont>
    <p:embeddedFont>
      <p:font typeface="Abhaya Libre" charset="1" panose="02000503000000000000"/>
      <p:regular r:id="rId19"/>
    </p:embeddedFont>
    <p:embeddedFont>
      <p:font typeface="Abhaya Libre Bold" charset="1" panose="02000803000000000000"/>
      <p:regular r:id="rId20"/>
    </p:embeddedFont>
    <p:embeddedFont>
      <p:font typeface="Abhaya Libre Italics" charset="1" panose="02000503000000000000"/>
      <p:regular r:id="rId21"/>
    </p:embeddedFont>
    <p:embeddedFont>
      <p:font typeface="Abhaya Libre Bold Italics" charset="1" panose="02000803000000000000"/>
      <p:regular r:id="rId22"/>
    </p:embeddedFont>
    <p:embeddedFont>
      <p:font typeface="Abhaya Libre Medium" charset="1" panose="02000603000000000000"/>
      <p:regular r:id="rId23"/>
    </p:embeddedFont>
    <p:embeddedFont>
      <p:font typeface="Abhaya Libre Medium Italics" charset="1" panose="02000603000000000000"/>
      <p:regular r:id="rId24"/>
    </p:embeddedFont>
    <p:embeddedFont>
      <p:font typeface="Abhaya Libre Semi-Bold" charset="1" panose="02000703000000000000"/>
      <p:regular r:id="rId25"/>
    </p:embeddedFont>
    <p:embeddedFont>
      <p:font typeface="Abhaya Libre Semi-Bold Italics" charset="1" panose="02000703000000000000"/>
      <p:regular r:id="rId26"/>
    </p:embeddedFont>
    <p:embeddedFont>
      <p:font typeface="Abhaya Libre Ultra-Bold" charset="1" panose="02000803000000000000"/>
      <p:regular r:id="rId27"/>
    </p:embeddedFont>
    <p:embeddedFont>
      <p:font typeface="Abhaya Libre Ultra-Bold Italics" charset="1" panose="02000803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785240" y="2794578"/>
            <a:ext cx="11446908" cy="775335"/>
          </a:xfrm>
          <a:prstGeom prst="rect">
            <a:avLst/>
          </a:prstGeom>
        </p:spPr>
        <p:txBody>
          <a:bodyPr anchor="t" rtlCol="false" tIns="0" lIns="0" bIns="0" rIns="0">
            <a:spAutoFit/>
          </a:bodyPr>
          <a:lstStyle/>
          <a:p>
            <a:pPr algn="ctr">
              <a:lnSpc>
                <a:spcPts val="5820"/>
              </a:lnSpc>
            </a:pPr>
            <a:r>
              <a:rPr lang="en-US" sz="6000">
                <a:solidFill>
                  <a:srgbClr val="000000"/>
                </a:solidFill>
                <a:latin typeface="Montserrat Bold"/>
              </a:rPr>
              <a:t>HUMAN FACE RECOGNITION</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196020" y="5678362"/>
            <a:ext cx="12625348" cy="2786380"/>
          </a:xfrm>
          <a:prstGeom prst="rect">
            <a:avLst/>
          </a:prstGeom>
        </p:spPr>
        <p:txBody>
          <a:bodyPr anchor="t" rtlCol="false" tIns="0" lIns="0" bIns="0" rIns="0">
            <a:spAutoFit/>
          </a:bodyPr>
          <a:lstStyle/>
          <a:p>
            <a:pPr algn="ctr">
              <a:lnSpc>
                <a:spcPts val="7000"/>
              </a:lnSpc>
            </a:pPr>
            <a:r>
              <a:rPr lang="en-US" sz="5000">
                <a:solidFill>
                  <a:srgbClr val="000000"/>
                </a:solidFill>
                <a:latin typeface="Montserrat Medium"/>
              </a:rPr>
              <a:t>CogTech Titans Members:</a:t>
            </a:r>
          </a:p>
          <a:p>
            <a:pPr algn="ctr">
              <a:lnSpc>
                <a:spcPts val="5040"/>
              </a:lnSpc>
            </a:pPr>
            <a:r>
              <a:rPr lang="en-US" sz="3600">
                <a:solidFill>
                  <a:srgbClr val="000000"/>
                </a:solidFill>
                <a:latin typeface="Montserrat Medium"/>
              </a:rPr>
              <a:t>Radhika Garg(2023201030)</a:t>
            </a:r>
          </a:p>
          <a:p>
            <a:pPr algn="ctr">
              <a:lnSpc>
                <a:spcPts val="5040"/>
              </a:lnSpc>
            </a:pPr>
            <a:r>
              <a:rPr lang="en-US" sz="3600">
                <a:solidFill>
                  <a:srgbClr val="000000"/>
                </a:solidFill>
                <a:latin typeface="Montserrat Medium"/>
              </a:rPr>
              <a:t>Rutuja Deshpande(2023201032)</a:t>
            </a:r>
          </a:p>
          <a:p>
            <a:pPr algn="ctr">
              <a:lnSpc>
                <a:spcPts val="5040"/>
              </a:lnSpc>
            </a:pPr>
            <a:r>
              <a:rPr lang="en-US" sz="3600">
                <a:solidFill>
                  <a:srgbClr val="000000"/>
                </a:solidFill>
                <a:latin typeface="Montserrat Medium"/>
              </a:rPr>
              <a:t>Atharva Pande(2023201065)</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53980" y="904875"/>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SURFACE INVARIANCE </a:t>
            </a: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9" id="9"/>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5855774"/>
            <a:ext cx="5328231" cy="4191031"/>
          </a:xfrm>
          <a:custGeom>
            <a:avLst/>
            <a:gdLst/>
            <a:ahLst/>
            <a:cxnLst/>
            <a:rect r="r" b="b" t="t" l="l"/>
            <a:pathLst>
              <a:path h="4191031" w="5328231">
                <a:moveTo>
                  <a:pt x="0" y="0"/>
                </a:moveTo>
                <a:lnTo>
                  <a:pt x="5328231" y="0"/>
                </a:lnTo>
                <a:lnTo>
                  <a:pt x="5328231" y="4191031"/>
                </a:lnTo>
                <a:lnTo>
                  <a:pt x="0" y="4191031"/>
                </a:lnTo>
                <a:lnTo>
                  <a:pt x="0" y="0"/>
                </a:lnTo>
                <a:close/>
              </a:path>
            </a:pathLst>
          </a:custGeom>
          <a:blipFill>
            <a:blip r:embed="rId4"/>
            <a:stretch>
              <a:fillRect l="0" t="0" r="0" b="0"/>
            </a:stretch>
          </a:blipFill>
        </p:spPr>
      </p:sp>
      <p:sp>
        <p:nvSpPr>
          <p:cNvPr name="Freeform 11" id="11"/>
          <p:cNvSpPr/>
          <p:nvPr/>
        </p:nvSpPr>
        <p:spPr>
          <a:xfrm flipH="false" flipV="false" rot="0">
            <a:off x="7922326" y="5360474"/>
            <a:ext cx="8718135" cy="4815162"/>
          </a:xfrm>
          <a:custGeom>
            <a:avLst/>
            <a:gdLst/>
            <a:ahLst/>
            <a:cxnLst/>
            <a:rect r="r" b="b" t="t" l="l"/>
            <a:pathLst>
              <a:path h="4815162" w="8718135">
                <a:moveTo>
                  <a:pt x="0" y="0"/>
                </a:moveTo>
                <a:lnTo>
                  <a:pt x="8718135" y="0"/>
                </a:lnTo>
                <a:lnTo>
                  <a:pt x="8718135" y="4815162"/>
                </a:lnTo>
                <a:lnTo>
                  <a:pt x="0" y="4815162"/>
                </a:lnTo>
                <a:lnTo>
                  <a:pt x="0" y="0"/>
                </a:lnTo>
                <a:close/>
              </a:path>
            </a:pathLst>
          </a:custGeom>
          <a:blipFill>
            <a:blip r:embed="rId5"/>
            <a:stretch>
              <a:fillRect l="0" t="0" r="0" b="0"/>
            </a:stretch>
          </a:blipFill>
        </p:spPr>
      </p:sp>
      <p:sp>
        <p:nvSpPr>
          <p:cNvPr name="TextBox 12" id="12"/>
          <p:cNvSpPr txBox="true"/>
          <p:nvPr/>
        </p:nvSpPr>
        <p:spPr>
          <a:xfrm rot="0">
            <a:off x="1935141" y="2179124"/>
            <a:ext cx="14705320" cy="31813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The surface invariance index is a metric used to quantify the degree of similarity in neural responses within a deep neural network (such as VGG-16) to changes in both surface curvature/tilt and pattern curvature/tilt. It is calculated as the normalized difference between the distances of neural responses to incongruent pairs (where the surface and pattern undergo changes in opposite directions) and congruent pairs (where the surface and pattern undergo similar changes).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895350"/>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Bold"/>
              </a:rPr>
              <a:t>OCCLUSION INDEX</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28700" y="5809391"/>
            <a:ext cx="4576831" cy="3917767"/>
          </a:xfrm>
          <a:custGeom>
            <a:avLst/>
            <a:gdLst/>
            <a:ahLst/>
            <a:cxnLst/>
            <a:rect r="r" b="b" t="t" l="l"/>
            <a:pathLst>
              <a:path h="3917767" w="4576831">
                <a:moveTo>
                  <a:pt x="0" y="0"/>
                </a:moveTo>
                <a:lnTo>
                  <a:pt x="4576831" y="0"/>
                </a:lnTo>
                <a:lnTo>
                  <a:pt x="4576831" y="3917768"/>
                </a:lnTo>
                <a:lnTo>
                  <a:pt x="0" y="3917768"/>
                </a:lnTo>
                <a:lnTo>
                  <a:pt x="0" y="0"/>
                </a:lnTo>
                <a:close/>
              </a:path>
            </a:pathLst>
          </a:custGeom>
          <a:blipFill>
            <a:blip r:embed="rId4"/>
            <a:stretch>
              <a:fillRect l="0" t="0" r="0" b="0"/>
            </a:stretch>
          </a:blipFill>
        </p:spPr>
      </p:sp>
      <p:sp>
        <p:nvSpPr>
          <p:cNvPr name="Freeform 13" id="13"/>
          <p:cNvSpPr/>
          <p:nvPr/>
        </p:nvSpPr>
        <p:spPr>
          <a:xfrm flipH="false" flipV="false" rot="0">
            <a:off x="8244697" y="4830902"/>
            <a:ext cx="9014603" cy="4896257"/>
          </a:xfrm>
          <a:custGeom>
            <a:avLst/>
            <a:gdLst/>
            <a:ahLst/>
            <a:cxnLst/>
            <a:rect r="r" b="b" t="t" l="l"/>
            <a:pathLst>
              <a:path h="4896257" w="9014603">
                <a:moveTo>
                  <a:pt x="0" y="0"/>
                </a:moveTo>
                <a:lnTo>
                  <a:pt x="9014603" y="0"/>
                </a:lnTo>
                <a:lnTo>
                  <a:pt x="9014603" y="4896257"/>
                </a:lnTo>
                <a:lnTo>
                  <a:pt x="0" y="4896257"/>
                </a:lnTo>
                <a:lnTo>
                  <a:pt x="0" y="0"/>
                </a:lnTo>
                <a:close/>
              </a:path>
            </a:pathLst>
          </a:custGeom>
          <a:blipFill>
            <a:blip r:embed="rId5"/>
            <a:stretch>
              <a:fillRect l="0" t="0" r="0" b="0"/>
            </a:stretch>
          </a:blipFill>
        </p:spPr>
      </p:sp>
      <p:sp>
        <p:nvSpPr>
          <p:cNvPr name="TextBox 14" id="14"/>
          <p:cNvSpPr txBox="true"/>
          <p:nvPr/>
        </p:nvSpPr>
        <p:spPr>
          <a:xfrm rot="0">
            <a:off x="1791340" y="2092325"/>
            <a:ext cx="14705320" cy="3051175"/>
          </a:xfrm>
          <a:prstGeom prst="rect">
            <a:avLst/>
          </a:prstGeom>
        </p:spPr>
        <p:txBody>
          <a:bodyPr anchor="t" rtlCol="false" tIns="0" lIns="0" bIns="0" rIns="0">
            <a:spAutoFit/>
          </a:bodyPr>
          <a:lstStyle/>
          <a:p>
            <a:pPr algn="l">
              <a:lnSpc>
                <a:spcPts val="3499"/>
              </a:lnSpc>
            </a:pPr>
            <a:r>
              <a:rPr lang="en-US" sz="2499">
                <a:solidFill>
                  <a:srgbClr val="000000"/>
                </a:solidFill>
                <a:latin typeface="Alatsi Bold"/>
              </a:rPr>
              <a:t>The occlusion index serves as a tool to investigate whether deep neural networks perceive occlusions akin to human visual perception. Human perception typically finds distinguishing occluded objects among unoccluded ones challenging compared to detecting 2D feature differences. Similarly, discerning different occlusion orders is harder than identifying equivalent 2D feature disparities. The occlusion index, formulated as (d2 - d1) / (d2 + d1), where d1 represents the distance between displays differing only in occlusion and d2 is the distance between displays with identical 2D feature differences, offers a metric to quantify this phenomenon.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895350"/>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Bold"/>
              </a:rPr>
              <a:t>GLOBAL ADVANTAGE</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28700" y="5809391"/>
            <a:ext cx="4576831" cy="3917767"/>
          </a:xfrm>
          <a:custGeom>
            <a:avLst/>
            <a:gdLst/>
            <a:ahLst/>
            <a:cxnLst/>
            <a:rect r="r" b="b" t="t" l="l"/>
            <a:pathLst>
              <a:path h="3917767" w="4576831">
                <a:moveTo>
                  <a:pt x="0" y="0"/>
                </a:moveTo>
                <a:lnTo>
                  <a:pt x="4576831" y="0"/>
                </a:lnTo>
                <a:lnTo>
                  <a:pt x="4576831" y="3917768"/>
                </a:lnTo>
                <a:lnTo>
                  <a:pt x="0" y="3917768"/>
                </a:lnTo>
                <a:lnTo>
                  <a:pt x="0" y="0"/>
                </a:lnTo>
                <a:close/>
              </a:path>
            </a:pathLst>
          </a:custGeom>
          <a:blipFill>
            <a:blip r:embed="rId4"/>
            <a:stretch>
              <a:fillRect l="0" t="0" r="0" b="0"/>
            </a:stretch>
          </a:blipFill>
        </p:spPr>
      </p:sp>
      <p:sp>
        <p:nvSpPr>
          <p:cNvPr name="Freeform 13" id="13"/>
          <p:cNvSpPr/>
          <p:nvPr/>
        </p:nvSpPr>
        <p:spPr>
          <a:xfrm flipH="false" flipV="false" rot="0">
            <a:off x="8244697" y="4830902"/>
            <a:ext cx="9014603" cy="4896257"/>
          </a:xfrm>
          <a:custGeom>
            <a:avLst/>
            <a:gdLst/>
            <a:ahLst/>
            <a:cxnLst/>
            <a:rect r="r" b="b" t="t" l="l"/>
            <a:pathLst>
              <a:path h="4896257" w="9014603">
                <a:moveTo>
                  <a:pt x="0" y="0"/>
                </a:moveTo>
                <a:lnTo>
                  <a:pt x="9014603" y="0"/>
                </a:lnTo>
                <a:lnTo>
                  <a:pt x="9014603" y="4896257"/>
                </a:lnTo>
                <a:lnTo>
                  <a:pt x="0" y="4896257"/>
                </a:lnTo>
                <a:lnTo>
                  <a:pt x="0" y="0"/>
                </a:lnTo>
                <a:close/>
              </a:path>
            </a:pathLst>
          </a:custGeom>
          <a:blipFill>
            <a:blip r:embed="rId5"/>
            <a:stretch>
              <a:fillRect l="0" t="0" r="0" b="0"/>
            </a:stretch>
          </a:blipFill>
        </p:spPr>
      </p:sp>
      <p:sp>
        <p:nvSpPr>
          <p:cNvPr name="TextBox 14" id="14"/>
          <p:cNvSpPr txBox="true"/>
          <p:nvPr/>
        </p:nvSpPr>
        <p:spPr>
          <a:xfrm rot="0">
            <a:off x="1791340" y="2092325"/>
            <a:ext cx="14705320" cy="3051175"/>
          </a:xfrm>
          <a:prstGeom prst="rect">
            <a:avLst/>
          </a:prstGeom>
        </p:spPr>
        <p:txBody>
          <a:bodyPr anchor="t" rtlCol="false" tIns="0" lIns="0" bIns="0" rIns="0">
            <a:spAutoFit/>
          </a:bodyPr>
          <a:lstStyle/>
          <a:p>
            <a:pPr algn="l">
              <a:lnSpc>
                <a:spcPts val="3499"/>
              </a:lnSpc>
            </a:pPr>
            <a:r>
              <a:rPr lang="en-US" sz="2499">
                <a:solidFill>
                  <a:srgbClr val="000000"/>
                </a:solidFill>
                <a:latin typeface="Alatsi Bold"/>
              </a:rPr>
              <a:t>The occlusion index serves as a tool to investigate whether deep neural networks perceive occlusions akin to human visual perception. Human perception typically finds distinguishing occluded objects among unoccluded ones challenging compared to detecting 2D feature differences. Similarly, discerning different occlusion orders is harder than identifying equivalent 2D feature disparities. The occlusion index, formulated as (d2 - d1) / (d2 + d1), where d1 represents the distance between displays differing only in occlusion and d2 is the distance between displays with identical 2D feature differences, offers a metric to quantify this phenomenon.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43542" y="4906005"/>
            <a:ext cx="8978225" cy="5045400"/>
          </a:xfrm>
          <a:custGeom>
            <a:avLst/>
            <a:gdLst/>
            <a:ahLst/>
            <a:cxnLst/>
            <a:rect r="r" b="b" t="t" l="l"/>
            <a:pathLst>
              <a:path h="5045400" w="8978225">
                <a:moveTo>
                  <a:pt x="0" y="0"/>
                </a:moveTo>
                <a:lnTo>
                  <a:pt x="8978225" y="0"/>
                </a:lnTo>
                <a:lnTo>
                  <a:pt x="8978225" y="5045401"/>
                </a:lnTo>
                <a:lnTo>
                  <a:pt x="0" y="5045401"/>
                </a:lnTo>
                <a:lnTo>
                  <a:pt x="0" y="0"/>
                </a:lnTo>
                <a:close/>
              </a:path>
            </a:pathLst>
          </a:custGeom>
          <a:blipFill>
            <a:blip r:embed="rId4"/>
            <a:stretch>
              <a:fillRect l="0" t="0" r="0" b="0"/>
            </a:stretch>
          </a:blipFill>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75965" y="4942775"/>
            <a:ext cx="7208850" cy="5008631"/>
          </a:xfrm>
          <a:custGeom>
            <a:avLst/>
            <a:gdLst/>
            <a:ahLst/>
            <a:cxnLst/>
            <a:rect r="r" b="b" t="t" l="l"/>
            <a:pathLst>
              <a:path h="5008631" w="7208850">
                <a:moveTo>
                  <a:pt x="0" y="0"/>
                </a:moveTo>
                <a:lnTo>
                  <a:pt x="7208850" y="0"/>
                </a:lnTo>
                <a:lnTo>
                  <a:pt x="7208850" y="5008631"/>
                </a:lnTo>
                <a:lnTo>
                  <a:pt x="0" y="5008631"/>
                </a:lnTo>
                <a:lnTo>
                  <a:pt x="0" y="0"/>
                </a:lnTo>
                <a:close/>
              </a:path>
            </a:pathLst>
          </a:custGeom>
          <a:blipFill>
            <a:blip r:embed="rId5"/>
            <a:stretch>
              <a:fillRect l="0" t="0" r="0" b="0"/>
            </a:stretch>
          </a:blipFill>
        </p:spPr>
      </p:sp>
      <p:sp>
        <p:nvSpPr>
          <p:cNvPr name="TextBox 6" id="6"/>
          <p:cNvSpPr txBox="true"/>
          <p:nvPr/>
        </p:nvSpPr>
        <p:spPr>
          <a:xfrm rot="0">
            <a:off x="2553980" y="372205"/>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Bold"/>
              </a:rPr>
              <a:t>CORRELATED SPARSENESS</a:t>
            </a:r>
          </a:p>
        </p:txBody>
      </p:sp>
      <p:sp>
        <p:nvSpPr>
          <p:cNvPr name="TextBox 7" id="7"/>
          <p:cNvSpPr txBox="true"/>
          <p:nvPr/>
        </p:nvSpPr>
        <p:spPr>
          <a:xfrm rot="0">
            <a:off x="603575" y="1508856"/>
            <a:ext cx="17080850" cy="31813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atsi"/>
              </a:rPr>
              <a:t>Correlated sparseness refers to a phenomenon observed in both biological neurons and deep neural networks, particularly in the context of visual processing. In biological systems, such as the monkey inferior temporal cortex, neurons exhibit intrinsic constraints on their selectivity. This manifests in two main ways: firstly, neurons that respond to fewer shapes tend to have sharper tuning to parametric changes in those shapes. Secondly, neurons that are sharply tuned across textures also tend to be sharply tuned to shapes</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502674" y="2260601"/>
            <a:ext cx="14356481" cy="21145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 Integration of a similarity detection mechanism for comparing images of the same individual at different stages of life, namely childhood and adulthood. This experiment aims to explore how our CNN network perceives the similarity between two images, aligning with human perception.</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EXTENSION</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741868" y="4471909"/>
            <a:ext cx="2352237" cy="4181754"/>
          </a:xfrm>
          <a:custGeom>
            <a:avLst/>
            <a:gdLst/>
            <a:ahLst/>
            <a:cxnLst/>
            <a:rect r="r" b="b" t="t" l="l"/>
            <a:pathLst>
              <a:path h="4181754" w="2352237">
                <a:moveTo>
                  <a:pt x="0" y="0"/>
                </a:moveTo>
                <a:lnTo>
                  <a:pt x="2352237" y="0"/>
                </a:lnTo>
                <a:lnTo>
                  <a:pt x="2352237" y="4181754"/>
                </a:lnTo>
                <a:lnTo>
                  <a:pt x="0" y="4181754"/>
                </a:lnTo>
                <a:lnTo>
                  <a:pt x="0" y="0"/>
                </a:lnTo>
                <a:close/>
              </a:path>
            </a:pathLst>
          </a:custGeom>
          <a:blipFill>
            <a:blip r:embed="rId4"/>
            <a:stretch>
              <a:fillRect l="0" t="0" r="0" b="0"/>
            </a:stretch>
          </a:blipFill>
        </p:spPr>
      </p:sp>
      <p:sp>
        <p:nvSpPr>
          <p:cNvPr name="Freeform 14" id="14"/>
          <p:cNvSpPr/>
          <p:nvPr/>
        </p:nvSpPr>
        <p:spPr>
          <a:xfrm flipH="false" flipV="false" rot="0">
            <a:off x="9406424" y="4568668"/>
            <a:ext cx="5004571" cy="3988237"/>
          </a:xfrm>
          <a:custGeom>
            <a:avLst/>
            <a:gdLst/>
            <a:ahLst/>
            <a:cxnLst/>
            <a:rect r="r" b="b" t="t" l="l"/>
            <a:pathLst>
              <a:path h="3988237" w="5004571">
                <a:moveTo>
                  <a:pt x="0" y="0"/>
                </a:moveTo>
                <a:lnTo>
                  <a:pt x="5004571" y="0"/>
                </a:lnTo>
                <a:lnTo>
                  <a:pt x="5004571" y="3988237"/>
                </a:lnTo>
                <a:lnTo>
                  <a:pt x="0" y="3988237"/>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RESULT</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290127" y="2750435"/>
            <a:ext cx="9474040" cy="5247695"/>
          </a:xfrm>
          <a:custGeom>
            <a:avLst/>
            <a:gdLst/>
            <a:ahLst/>
            <a:cxnLst/>
            <a:rect r="r" b="b" t="t" l="l"/>
            <a:pathLst>
              <a:path h="5247695" w="9474040">
                <a:moveTo>
                  <a:pt x="0" y="0"/>
                </a:moveTo>
                <a:lnTo>
                  <a:pt x="9474040" y="0"/>
                </a:lnTo>
                <a:lnTo>
                  <a:pt x="9474040" y="5247695"/>
                </a:lnTo>
                <a:lnTo>
                  <a:pt x="0" y="5247695"/>
                </a:lnTo>
                <a:lnTo>
                  <a:pt x="0" y="0"/>
                </a:lnTo>
                <a:close/>
              </a:path>
            </a:pathLst>
          </a:custGeom>
          <a:blipFill>
            <a:blip r:embed="rId4"/>
            <a:stretch>
              <a:fillRect l="0" t="-3185" r="-611"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2924555"/>
            <a:ext cx="14705320" cy="4781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Alatsi Bold"/>
              </a:rPr>
              <a:t>Expanding our study to a broader dataset by analyzing multiple pairs of images is crucial for establishing a robust baseline of human perception. By incorporating a diverse range of image pairs, we can better understand the consistency and variability in human perceptual responses. This baseline serves as a reference point against which we can compare the performance of different layers in neural networks. Specifically, we aim to identify layers that exhibit invariance in recognizing similarities across various image pairs.</a:t>
            </a:r>
          </a:p>
          <a:p>
            <a:pPr algn="l" marL="647700" indent="-323850" lvl="1">
              <a:lnSpc>
                <a:spcPts val="4200"/>
              </a:lnSpc>
              <a:buFont typeface="Arial"/>
              <a:buChar char="•"/>
            </a:pPr>
            <a:r>
              <a:rPr lang="en-US" sz="3000">
                <a:solidFill>
                  <a:srgbClr val="000000"/>
                </a:solidFill>
                <a:latin typeface="Alatsi Bold"/>
              </a:rPr>
              <a:t>    Additionally, we could conduct experiments to investigate how CNNs discern differences in human races across the globe.</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FUTURE SCOPE</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grpSp>
        <p:nvGrpSpPr>
          <p:cNvPr name="Group 3" id="3"/>
          <p:cNvGrpSpPr/>
          <p:nvPr/>
        </p:nvGrpSpPr>
        <p:grpSpPr>
          <a:xfrm rot="0">
            <a:off x="-31071" y="0"/>
            <a:ext cx="4239083" cy="10287000"/>
            <a:chOff x="0" y="0"/>
            <a:chExt cx="5652111" cy="13716000"/>
          </a:xfrm>
        </p:grpSpPr>
        <p:grpSp>
          <p:nvGrpSpPr>
            <p:cNvPr name="Group 4" id="4"/>
            <p:cNvGrpSpPr/>
            <p:nvPr/>
          </p:nvGrpSpPr>
          <p:grpSpPr>
            <a:xfrm rot="0">
              <a:off x="2826056" y="0"/>
              <a:ext cx="2826056" cy="13716000"/>
              <a:chOff x="0" y="0"/>
              <a:chExt cx="558233" cy="2709333"/>
            </a:xfrm>
          </p:grpSpPr>
          <p:sp>
            <p:nvSpPr>
              <p:cNvPr name="Freeform 5" id="5"/>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6" id="6"/>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3028" y="0"/>
              <a:ext cx="2826056" cy="13716000"/>
              <a:chOff x="0" y="0"/>
              <a:chExt cx="558233" cy="2709333"/>
            </a:xfrm>
          </p:grpSpPr>
          <p:sp>
            <p:nvSpPr>
              <p:cNvPr name="Freeform 8" id="8"/>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9" id="9"/>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826056" cy="13716000"/>
              <a:chOff x="0" y="0"/>
              <a:chExt cx="558233" cy="2709333"/>
            </a:xfrm>
          </p:grpSpPr>
          <p:sp>
            <p:nvSpPr>
              <p:cNvPr name="Freeform 11" id="11"/>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2" id="12"/>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2924555"/>
            <a:ext cx="14705320" cy="5033645"/>
          </a:xfrm>
          <a:prstGeom prst="rect">
            <a:avLst/>
          </a:prstGeom>
        </p:spPr>
        <p:txBody>
          <a:bodyPr anchor="t" rtlCol="false" tIns="0" lIns="0" bIns="0" rIns="0">
            <a:spAutoFit/>
          </a:bodyPr>
          <a:lstStyle/>
          <a:p>
            <a:pPr algn="just">
              <a:lnSpc>
                <a:spcPts val="4480"/>
              </a:lnSpc>
            </a:pPr>
            <a:r>
              <a:rPr lang="en-US" sz="3200">
                <a:solidFill>
                  <a:srgbClr val="000000"/>
                </a:solidFill>
                <a:latin typeface="Montserrat"/>
              </a:rPr>
              <a:t>The paper investigates the parallels and distinctions in visual object representations between deep neural networks and the brain's visual cortical areas. By analyzing distance comparisons, it explores whether perceptual and neural phenomena observed in the brain are replicated in deep networks trained for object recognition. The study reveals both qualitative similarities and differences, offering insights into potential enhancements for deep networks. Overall, it provides valuable implications for understanding the interplay between human vision and deep learning systems.</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ABSTRACT</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OVERVIEW</a:t>
            </a:r>
          </a:p>
        </p:txBody>
      </p:sp>
      <p:sp>
        <p:nvSpPr>
          <p:cNvPr name="TextBox 3" id="3"/>
          <p:cNvSpPr txBox="true"/>
          <p:nvPr/>
        </p:nvSpPr>
        <p:spPr>
          <a:xfrm rot="0">
            <a:off x="2384950" y="3224383"/>
            <a:ext cx="13518101" cy="391604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Replication of 9 experiments conducted in “Qualitative similarities and differences in visual object representations between brains and deep network” for VGG-16 and VGG-16 random.</a:t>
            </a:r>
          </a:p>
          <a:p>
            <a:pPr algn="l" marL="798829" indent="-399415" lvl="1">
              <a:lnSpc>
                <a:spcPts val="5179"/>
              </a:lnSpc>
              <a:buFont typeface="Arial"/>
              <a:buChar char="•"/>
            </a:pPr>
            <a:r>
              <a:rPr lang="en-US" sz="3699">
                <a:solidFill>
                  <a:srgbClr val="000000"/>
                </a:solidFill>
                <a:latin typeface="Alatsi Bold"/>
              </a:rPr>
              <a:t>Finding similarity between two images using distance metrics. (Extension)</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1" id="11"/>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1606550"/>
            <a:ext cx="13180039" cy="1374775"/>
          </a:xfrm>
          <a:prstGeom prst="rect">
            <a:avLst/>
          </a:prstGeom>
        </p:spPr>
        <p:txBody>
          <a:bodyPr anchor="t" rtlCol="false" tIns="0" lIns="0" bIns="0" rIns="0">
            <a:spAutoFit/>
          </a:bodyPr>
          <a:lstStyle/>
          <a:p>
            <a:pPr algn="ctr">
              <a:lnSpc>
                <a:spcPts val="5599"/>
              </a:lnSpc>
            </a:pPr>
            <a:r>
              <a:rPr lang="en-US" sz="3999">
                <a:solidFill>
                  <a:srgbClr val="000000"/>
                </a:solidFill>
                <a:latin typeface="Montserrat Bold"/>
              </a:rPr>
              <a:t>VGG-16 NETWORK ARCHITECTURE AND TRAINING</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303499" y="3534705"/>
            <a:ext cx="13430520" cy="3575548"/>
          </a:xfrm>
          <a:custGeom>
            <a:avLst/>
            <a:gdLst/>
            <a:ahLst/>
            <a:cxnLst/>
            <a:rect r="r" b="b" t="t" l="l"/>
            <a:pathLst>
              <a:path h="3575548" w="13430520">
                <a:moveTo>
                  <a:pt x="0" y="0"/>
                </a:moveTo>
                <a:lnTo>
                  <a:pt x="13430521" y="0"/>
                </a:lnTo>
                <a:lnTo>
                  <a:pt x="13430521" y="3575548"/>
                </a:lnTo>
                <a:lnTo>
                  <a:pt x="0" y="3575548"/>
                </a:lnTo>
                <a:lnTo>
                  <a:pt x="0" y="0"/>
                </a:lnTo>
                <a:close/>
              </a:path>
            </a:pathLst>
          </a:custGeom>
          <a:blipFill>
            <a:blip r:embed="rId4"/>
            <a:stretch>
              <a:fillRect l="0" t="-14693"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6" id="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12" id="12"/>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977943" y="5232041"/>
            <a:ext cx="4807819" cy="4114800"/>
          </a:xfrm>
          <a:custGeom>
            <a:avLst/>
            <a:gdLst/>
            <a:ahLst/>
            <a:cxnLst/>
            <a:rect r="r" b="b" t="t" l="l"/>
            <a:pathLst>
              <a:path h="4114800" w="4807819">
                <a:moveTo>
                  <a:pt x="0" y="0"/>
                </a:moveTo>
                <a:lnTo>
                  <a:pt x="4807819" y="0"/>
                </a:lnTo>
                <a:lnTo>
                  <a:pt x="4807819" y="4114800"/>
                </a:lnTo>
                <a:lnTo>
                  <a:pt x="0" y="4114800"/>
                </a:lnTo>
                <a:lnTo>
                  <a:pt x="0" y="0"/>
                </a:lnTo>
                <a:close/>
              </a:path>
            </a:pathLst>
          </a:custGeom>
          <a:blipFill>
            <a:blip r:embed="rId4"/>
            <a:stretch>
              <a:fillRect l="0" t="0" r="0" b="0"/>
            </a:stretch>
          </a:blipFill>
        </p:spPr>
      </p:sp>
      <p:sp>
        <p:nvSpPr>
          <p:cNvPr name="Freeform 15" id="15"/>
          <p:cNvSpPr/>
          <p:nvPr/>
        </p:nvSpPr>
        <p:spPr>
          <a:xfrm flipH="false" flipV="false" rot="0">
            <a:off x="8109977" y="4394518"/>
            <a:ext cx="9311790" cy="4952324"/>
          </a:xfrm>
          <a:custGeom>
            <a:avLst/>
            <a:gdLst/>
            <a:ahLst/>
            <a:cxnLst/>
            <a:rect r="r" b="b" t="t" l="l"/>
            <a:pathLst>
              <a:path h="4952324" w="9311790">
                <a:moveTo>
                  <a:pt x="0" y="0"/>
                </a:moveTo>
                <a:lnTo>
                  <a:pt x="9311790" y="0"/>
                </a:lnTo>
                <a:lnTo>
                  <a:pt x="9311790" y="4952323"/>
                </a:lnTo>
                <a:lnTo>
                  <a:pt x="0" y="4952323"/>
                </a:lnTo>
                <a:lnTo>
                  <a:pt x="0" y="0"/>
                </a:lnTo>
                <a:close/>
              </a:path>
            </a:pathLst>
          </a:custGeom>
          <a:blipFill>
            <a:blip r:embed="rId5"/>
            <a:stretch>
              <a:fillRect l="-3857" t="-3750" r="-9735" b="0"/>
            </a:stretch>
          </a:blipFill>
        </p:spPr>
      </p:sp>
      <p:sp>
        <p:nvSpPr>
          <p:cNvPr name="TextBox 16" id="1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THATCHER EFFECT</a:t>
            </a:r>
          </a:p>
        </p:txBody>
      </p:sp>
      <p:sp>
        <p:nvSpPr>
          <p:cNvPr name="TextBox 17" id="17"/>
          <p:cNvSpPr txBox="true"/>
          <p:nvPr/>
        </p:nvSpPr>
        <p:spPr>
          <a:xfrm rot="0">
            <a:off x="1977943" y="2655315"/>
            <a:ext cx="13202037" cy="21145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Definition:</a:t>
            </a:r>
          </a:p>
          <a:p>
            <a:pPr algn="l">
              <a:lnSpc>
                <a:spcPts val="4200"/>
              </a:lnSpc>
            </a:pPr>
            <a:r>
              <a:rPr lang="en-US" sz="3000">
                <a:solidFill>
                  <a:srgbClr val="000000"/>
                </a:solidFill>
                <a:latin typeface="Alatsi Bold"/>
              </a:rPr>
              <a:t> The Thatcher effect is an elegant demonstration of how upright faces are processed differently from inverted faces, presumably because we encounter mostly upright faces.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WEBER’S LAW</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1" id="11"/>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28700" y="5039105"/>
            <a:ext cx="5381796" cy="3685162"/>
          </a:xfrm>
          <a:custGeom>
            <a:avLst/>
            <a:gdLst/>
            <a:ahLst/>
            <a:cxnLst/>
            <a:rect r="r" b="b" t="t" l="l"/>
            <a:pathLst>
              <a:path h="3685162" w="5381796">
                <a:moveTo>
                  <a:pt x="0" y="0"/>
                </a:moveTo>
                <a:lnTo>
                  <a:pt x="5381796" y="0"/>
                </a:lnTo>
                <a:lnTo>
                  <a:pt x="5381796" y="3685161"/>
                </a:lnTo>
                <a:lnTo>
                  <a:pt x="0" y="3685161"/>
                </a:lnTo>
                <a:lnTo>
                  <a:pt x="0" y="0"/>
                </a:lnTo>
                <a:close/>
              </a:path>
            </a:pathLst>
          </a:custGeom>
          <a:blipFill>
            <a:blip r:embed="rId4"/>
            <a:stretch>
              <a:fillRect l="0" t="0" r="0" b="0"/>
            </a:stretch>
          </a:blipFill>
        </p:spPr>
      </p:sp>
      <p:sp>
        <p:nvSpPr>
          <p:cNvPr name="Freeform 13" id="13"/>
          <p:cNvSpPr/>
          <p:nvPr/>
        </p:nvSpPr>
        <p:spPr>
          <a:xfrm flipH="false" flipV="false" rot="0">
            <a:off x="7917819" y="3566491"/>
            <a:ext cx="9341481" cy="5157775"/>
          </a:xfrm>
          <a:custGeom>
            <a:avLst/>
            <a:gdLst/>
            <a:ahLst/>
            <a:cxnLst/>
            <a:rect r="r" b="b" t="t" l="l"/>
            <a:pathLst>
              <a:path h="5157775" w="9341481">
                <a:moveTo>
                  <a:pt x="0" y="0"/>
                </a:moveTo>
                <a:lnTo>
                  <a:pt x="9341481" y="0"/>
                </a:lnTo>
                <a:lnTo>
                  <a:pt x="9341481" y="5157775"/>
                </a:lnTo>
                <a:lnTo>
                  <a:pt x="0" y="5157775"/>
                </a:lnTo>
                <a:lnTo>
                  <a:pt x="0" y="0"/>
                </a:lnTo>
                <a:close/>
              </a:path>
            </a:pathLst>
          </a:custGeom>
          <a:blipFill>
            <a:blip r:embed="rId5"/>
            <a:stretch>
              <a:fillRect l="0" t="0" r="0" b="0"/>
            </a:stretch>
          </a:blipFill>
        </p:spPr>
      </p:sp>
      <p:sp>
        <p:nvSpPr>
          <p:cNvPr name="TextBox 14" id="14"/>
          <p:cNvSpPr txBox="true"/>
          <p:nvPr/>
        </p:nvSpPr>
        <p:spPr>
          <a:xfrm rot="0">
            <a:off x="1028700" y="2260601"/>
            <a:ext cx="16212097" cy="15811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This law states that sensitivity to just noticeable changes (JND) in any sensory quantity is proportional to the baseline level being used for comparison.</a:t>
            </a:r>
          </a:p>
          <a:p>
            <a:pPr algn="l">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118793" y="9315450"/>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182583" y="9391650"/>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635000"/>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3D PROCESSING</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30028" y="5143500"/>
            <a:ext cx="4810278" cy="3894827"/>
          </a:xfrm>
          <a:custGeom>
            <a:avLst/>
            <a:gdLst/>
            <a:ahLst/>
            <a:cxnLst/>
            <a:rect r="r" b="b" t="t" l="l"/>
            <a:pathLst>
              <a:path h="3894827" w="4810278">
                <a:moveTo>
                  <a:pt x="0" y="0"/>
                </a:moveTo>
                <a:lnTo>
                  <a:pt x="4810278" y="0"/>
                </a:lnTo>
                <a:lnTo>
                  <a:pt x="4810278" y="3894827"/>
                </a:lnTo>
                <a:lnTo>
                  <a:pt x="0" y="3894827"/>
                </a:lnTo>
                <a:lnTo>
                  <a:pt x="0" y="0"/>
                </a:lnTo>
                <a:close/>
              </a:path>
            </a:pathLst>
          </a:custGeom>
          <a:blipFill>
            <a:blip r:embed="rId4"/>
            <a:stretch>
              <a:fillRect l="0" t="0" r="0" b="0"/>
            </a:stretch>
          </a:blipFill>
        </p:spPr>
      </p:sp>
      <p:sp>
        <p:nvSpPr>
          <p:cNvPr name="Freeform 13" id="13"/>
          <p:cNvSpPr/>
          <p:nvPr/>
        </p:nvSpPr>
        <p:spPr>
          <a:xfrm flipH="false" flipV="false" rot="0">
            <a:off x="8219864" y="4412030"/>
            <a:ext cx="9039436" cy="5079799"/>
          </a:xfrm>
          <a:custGeom>
            <a:avLst/>
            <a:gdLst/>
            <a:ahLst/>
            <a:cxnLst/>
            <a:rect r="r" b="b" t="t" l="l"/>
            <a:pathLst>
              <a:path h="5079799" w="9039436">
                <a:moveTo>
                  <a:pt x="0" y="0"/>
                </a:moveTo>
                <a:lnTo>
                  <a:pt x="9039436" y="0"/>
                </a:lnTo>
                <a:lnTo>
                  <a:pt x="9039436" y="5079798"/>
                </a:lnTo>
                <a:lnTo>
                  <a:pt x="0" y="5079798"/>
                </a:lnTo>
                <a:lnTo>
                  <a:pt x="0" y="0"/>
                </a:lnTo>
                <a:close/>
              </a:path>
            </a:pathLst>
          </a:custGeom>
          <a:blipFill>
            <a:blip r:embed="rId5"/>
            <a:stretch>
              <a:fillRect l="0" t="0" r="0" b="0"/>
            </a:stretch>
          </a:blipFill>
        </p:spPr>
      </p:sp>
      <p:sp>
        <p:nvSpPr>
          <p:cNvPr name="TextBox 14" id="14"/>
          <p:cNvSpPr txBox="true"/>
          <p:nvPr/>
        </p:nvSpPr>
        <p:spPr>
          <a:xfrm rot="0">
            <a:off x="1791340" y="1764080"/>
            <a:ext cx="14705320" cy="26479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We are sensitive to three-dimensional shapes and not simply two-dimensional contours in the image. This was demonstrated in an elegant experiment in which searching for a target differing in 3D structure is easy whereas searching for a target with the same difference in 2D features is hard.</a:t>
            </a:r>
          </a:p>
          <a:p>
            <a:pPr algn="l">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MIRROR CONFUSION</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130447" y="3619954"/>
            <a:ext cx="9366213" cy="5176491"/>
          </a:xfrm>
          <a:custGeom>
            <a:avLst/>
            <a:gdLst/>
            <a:ahLst/>
            <a:cxnLst/>
            <a:rect r="r" b="b" t="t" l="l"/>
            <a:pathLst>
              <a:path h="5176491" w="9366213">
                <a:moveTo>
                  <a:pt x="0" y="0"/>
                </a:moveTo>
                <a:lnTo>
                  <a:pt x="9366213" y="0"/>
                </a:lnTo>
                <a:lnTo>
                  <a:pt x="9366213" y="5176490"/>
                </a:lnTo>
                <a:lnTo>
                  <a:pt x="0" y="5176490"/>
                </a:lnTo>
                <a:lnTo>
                  <a:pt x="0" y="0"/>
                </a:lnTo>
                <a:close/>
              </a:path>
            </a:pathLst>
          </a:custGeom>
          <a:blipFill>
            <a:blip r:embed="rId4"/>
            <a:stretch>
              <a:fillRect l="0" t="0" r="0" b="0"/>
            </a:stretch>
          </a:blipFill>
        </p:spPr>
      </p:sp>
      <p:sp>
        <p:nvSpPr>
          <p:cNvPr name="Freeform 13" id="13"/>
          <p:cNvSpPr/>
          <p:nvPr/>
        </p:nvSpPr>
        <p:spPr>
          <a:xfrm flipH="false" flipV="false" rot="0">
            <a:off x="1028700" y="4632175"/>
            <a:ext cx="4681487" cy="4164269"/>
          </a:xfrm>
          <a:custGeom>
            <a:avLst/>
            <a:gdLst/>
            <a:ahLst/>
            <a:cxnLst/>
            <a:rect r="r" b="b" t="t" l="l"/>
            <a:pathLst>
              <a:path h="4164269" w="4681487">
                <a:moveTo>
                  <a:pt x="0" y="0"/>
                </a:moveTo>
                <a:lnTo>
                  <a:pt x="4681487" y="0"/>
                </a:lnTo>
                <a:lnTo>
                  <a:pt x="4681487" y="4164269"/>
                </a:lnTo>
                <a:lnTo>
                  <a:pt x="0" y="4164269"/>
                </a:lnTo>
                <a:lnTo>
                  <a:pt x="0" y="0"/>
                </a:lnTo>
                <a:close/>
              </a:path>
            </a:pathLst>
          </a:custGeom>
          <a:blipFill>
            <a:blip r:embed="rId5"/>
            <a:stretch>
              <a:fillRect l="0" t="0" r="0" b="0"/>
            </a:stretch>
          </a:blipFill>
        </p:spPr>
      </p:sp>
      <p:sp>
        <p:nvSpPr>
          <p:cNvPr name="TextBox 14" id="14"/>
          <p:cNvSpPr txBox="true"/>
          <p:nvPr/>
        </p:nvSpPr>
        <p:spPr>
          <a:xfrm rot="0">
            <a:off x="1791340" y="2924555"/>
            <a:ext cx="14705320" cy="10477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Mirror reflections along the vertical axis appear more similar to us than reflections along the horizontal axis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5" id="5"/>
          <p:cNvSpPr txBox="true"/>
          <p:nvPr/>
        </p:nvSpPr>
        <p:spPr>
          <a:xfrm rot="0">
            <a:off x="2679116" y="597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RELATIVE SIZE</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1" id="11"/>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337101" y="3551264"/>
            <a:ext cx="9303360" cy="5313870"/>
          </a:xfrm>
          <a:custGeom>
            <a:avLst/>
            <a:gdLst/>
            <a:ahLst/>
            <a:cxnLst/>
            <a:rect r="r" b="b" t="t" l="l"/>
            <a:pathLst>
              <a:path h="5313870" w="9303360">
                <a:moveTo>
                  <a:pt x="0" y="0"/>
                </a:moveTo>
                <a:lnTo>
                  <a:pt x="9303360" y="0"/>
                </a:lnTo>
                <a:lnTo>
                  <a:pt x="9303360" y="5313870"/>
                </a:lnTo>
                <a:lnTo>
                  <a:pt x="0" y="5313870"/>
                </a:lnTo>
                <a:lnTo>
                  <a:pt x="0" y="0"/>
                </a:lnTo>
                <a:close/>
              </a:path>
            </a:pathLst>
          </a:custGeom>
          <a:blipFill>
            <a:blip r:embed="rId4"/>
            <a:stretch>
              <a:fillRect l="0" t="0" r="0" b="0"/>
            </a:stretch>
          </a:blipFill>
        </p:spPr>
      </p:sp>
      <p:sp>
        <p:nvSpPr>
          <p:cNvPr name="Freeform 13" id="13"/>
          <p:cNvSpPr/>
          <p:nvPr/>
        </p:nvSpPr>
        <p:spPr>
          <a:xfrm flipH="false" flipV="false" rot="0">
            <a:off x="1028700" y="4589069"/>
            <a:ext cx="5530377" cy="4276065"/>
          </a:xfrm>
          <a:custGeom>
            <a:avLst/>
            <a:gdLst/>
            <a:ahLst/>
            <a:cxnLst/>
            <a:rect r="r" b="b" t="t" l="l"/>
            <a:pathLst>
              <a:path h="4276065" w="5530377">
                <a:moveTo>
                  <a:pt x="0" y="0"/>
                </a:moveTo>
                <a:lnTo>
                  <a:pt x="5530377" y="0"/>
                </a:lnTo>
                <a:lnTo>
                  <a:pt x="5530377" y="4276065"/>
                </a:lnTo>
                <a:lnTo>
                  <a:pt x="0" y="4276065"/>
                </a:lnTo>
                <a:lnTo>
                  <a:pt x="0" y="0"/>
                </a:lnTo>
                <a:close/>
              </a:path>
            </a:pathLst>
          </a:custGeom>
          <a:blipFill>
            <a:blip r:embed="rId5"/>
            <a:stretch>
              <a:fillRect l="0" t="0" r="0" b="0"/>
            </a:stretch>
          </a:blipFill>
        </p:spPr>
      </p:sp>
      <p:sp>
        <p:nvSpPr>
          <p:cNvPr name="TextBox 14" id="14"/>
          <p:cNvSpPr txBox="true"/>
          <p:nvPr/>
        </p:nvSpPr>
        <p:spPr>
          <a:xfrm rot="0">
            <a:off x="1791340" y="2222585"/>
            <a:ext cx="14705320" cy="1581150"/>
          </a:xfrm>
          <a:prstGeom prst="rect">
            <a:avLst/>
          </a:prstGeom>
        </p:spPr>
        <p:txBody>
          <a:bodyPr anchor="t" rtlCol="false" tIns="0" lIns="0" bIns="0" rIns="0">
            <a:spAutoFit/>
          </a:bodyPr>
          <a:lstStyle/>
          <a:p>
            <a:pPr algn="l">
              <a:lnSpc>
                <a:spcPts val="4200"/>
              </a:lnSpc>
            </a:pPr>
            <a:r>
              <a:rPr lang="en-US" sz="3000">
                <a:solidFill>
                  <a:srgbClr val="000000"/>
                </a:solidFill>
                <a:latin typeface="Alatsi Bold"/>
              </a:rPr>
              <a:t>When two items in a display or two parts of an object undergo proportional changes in size, the neural response is more similar than expected given the two individual size changes.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DAGEkcFFYrM</dc:identifier>
  <dcterms:modified xsi:type="dcterms:W3CDTF">2011-08-01T06:04:30Z</dcterms:modified>
  <cp:revision>1</cp:revision>
  <dc:title>Human FACE RECOGNITION</dc:title>
</cp:coreProperties>
</file>